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1"/>
  </p:notesMasterIdLst>
  <p:handoutMasterIdLst>
    <p:handoutMasterId r:id="rId22"/>
  </p:handoutMasterIdLst>
  <p:sldIdLst>
    <p:sldId id="289" r:id="rId5"/>
    <p:sldId id="288" r:id="rId6"/>
    <p:sldId id="276" r:id="rId7"/>
    <p:sldId id="263" r:id="rId8"/>
    <p:sldId id="290" r:id="rId9"/>
    <p:sldId id="264" r:id="rId10"/>
    <p:sldId id="291" r:id="rId11"/>
    <p:sldId id="293" r:id="rId12"/>
    <p:sldId id="297" r:id="rId13"/>
    <p:sldId id="310" r:id="rId14"/>
    <p:sldId id="311" r:id="rId15"/>
    <p:sldId id="314" r:id="rId16"/>
    <p:sldId id="313" r:id="rId17"/>
    <p:sldId id="292" r:id="rId18"/>
    <p:sldId id="312"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4" autoAdjust="0"/>
    <p:restoredTop sz="96327" autoAdjust="0"/>
  </p:normalViewPr>
  <p:slideViewPr>
    <p:cSldViewPr snapToGrid="0">
      <p:cViewPr varScale="1">
        <p:scale>
          <a:sx n="123" d="100"/>
          <a:sy n="123" d="100"/>
        </p:scale>
        <p:origin x="93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10/21/24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1A90-3027-029C-011A-B24A4B91D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D9E03-E94B-FF80-1E03-E4FB89840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F865A-9CEE-50DD-A53B-0F182756D35C}"/>
              </a:ext>
            </a:extLst>
          </p:cNvPr>
          <p:cNvSpPr>
            <a:spLocks noGrp="1"/>
          </p:cNvSpPr>
          <p:nvPr>
            <p:ph type="body" idx="1"/>
          </p:nvPr>
        </p:nvSpPr>
        <p:spPr/>
        <p:txBody>
          <a:bodyPr/>
          <a:lstStyle/>
          <a:p>
            <a:pPr marL="228600" indent="-228600">
              <a:buAutoNum type="arabicPeriod"/>
            </a:pPr>
            <a:r>
              <a:rPr lang="en-US" dirty="0"/>
              <a:t>Economic changes could have led consumers to reduce their spending, thereby decreasing the volume of credit card transactions.</a:t>
            </a:r>
          </a:p>
          <a:p>
            <a:pPr marL="228600" indent="-228600">
              <a:buAutoNum type="arabicPeriod"/>
            </a:pPr>
            <a:r>
              <a:rPr lang="en-US" dirty="0"/>
              <a:t>There might be a shift towards alternative payment methods such as digital wallets or cryptocurrencies, impacting credit card usage.</a:t>
            </a:r>
          </a:p>
          <a:p>
            <a:pPr marL="228600" indent="-228600">
              <a:buAutoNum type="arabicPeriod"/>
            </a:pPr>
            <a:r>
              <a:rPr lang="en-US" dirty="0"/>
              <a:t>During the COVID-19 pandemic, consumers were more inclined to use credit cards for transactions. However, as the situation normalized in 2023, there may have been a resurgence in in-person cash transactions.</a:t>
            </a:r>
          </a:p>
          <a:p>
            <a:pPr marL="0" indent="0">
              <a:buNone/>
            </a:pPr>
            <a:r>
              <a:rPr lang="en-US" dirty="0"/>
              <a:t>These hypotheses, while plausible, are speculative due to the constraints of the dataset. Further investigation is recommended to confirm these assumptions and develop strategies to address the decline in credit card transactions.</a:t>
            </a:r>
          </a:p>
        </p:txBody>
      </p:sp>
      <p:sp>
        <p:nvSpPr>
          <p:cNvPr id="4" name="Slide Number Placeholder 3">
            <a:extLst>
              <a:ext uri="{FF2B5EF4-FFF2-40B4-BE49-F238E27FC236}">
                <a16:creationId xmlns:a16="http://schemas.microsoft.com/office/drawing/2014/main" id="{837E7703-2514-C679-9AC5-59F417F62B7C}"/>
              </a:ext>
            </a:extLst>
          </p:cNvPr>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115497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AD14C-3FF0-70BC-090E-CB82FD4E82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6BD66-CF0D-5100-7866-9CCDDD873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4E5A5-6E49-917B-4BCB-DFE8CAC3FD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6E9689-6474-E3EF-DC34-175A970AF963}"/>
              </a:ext>
            </a:extLst>
          </p:cNvPr>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381842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CA9A-9376-0F90-F450-C26CDAEF0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D22CF-9D32-B0DE-90A3-708E3DB00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62FBB-9117-D684-3EE4-551C05309715}"/>
              </a:ext>
            </a:extLst>
          </p:cNvPr>
          <p:cNvSpPr>
            <a:spLocks noGrp="1"/>
          </p:cNvSpPr>
          <p:nvPr>
            <p:ph type="body" idx="1"/>
          </p:nvPr>
        </p:nvSpPr>
        <p:spPr/>
        <p:txBody>
          <a:bodyPr/>
          <a:lstStyle/>
          <a:p>
            <a:pPr marL="228600" indent="-228600">
              <a:buAutoNum type="arabicPeriod"/>
            </a:pPr>
            <a:r>
              <a:rPr lang="en-US" dirty="0"/>
              <a:t>Economic changes could have led consumers to reduce their spending, thereby decreasing the volume of credit card transactions.</a:t>
            </a:r>
          </a:p>
          <a:p>
            <a:pPr marL="228600" indent="-228600">
              <a:buAutoNum type="arabicPeriod"/>
            </a:pPr>
            <a:r>
              <a:rPr lang="en-US" dirty="0"/>
              <a:t>There might be a shift towards alternative payment methods such as digital wallets or cryptocurrencies, impacting credit card usage.</a:t>
            </a:r>
          </a:p>
          <a:p>
            <a:pPr marL="228600" indent="-228600">
              <a:buAutoNum type="arabicPeriod"/>
            </a:pPr>
            <a:r>
              <a:rPr lang="en-US" dirty="0"/>
              <a:t>During the COVID-19 pandemic, consumers were more inclined to use credit cards for transactions. However, as the situation normalized in 2023, there may have been a resurgence in in-person cash transactions.</a:t>
            </a:r>
          </a:p>
          <a:p>
            <a:pPr marL="0" indent="0">
              <a:buNone/>
            </a:pPr>
            <a:r>
              <a:rPr lang="en-US" dirty="0"/>
              <a:t>These hypotheses, while plausible, are speculative due to the constraints of the dataset. Further investigation is recommended to confirm these assumptions and develop strategies to address the decline in credit card transactions.</a:t>
            </a:r>
          </a:p>
        </p:txBody>
      </p:sp>
      <p:sp>
        <p:nvSpPr>
          <p:cNvPr id="4" name="Slide Number Placeholder 3">
            <a:extLst>
              <a:ext uri="{FF2B5EF4-FFF2-40B4-BE49-F238E27FC236}">
                <a16:creationId xmlns:a16="http://schemas.microsoft.com/office/drawing/2014/main" id="{9FB9097D-B6EB-D56A-1FA5-48CA91224AE2}"/>
              </a:ext>
            </a:extLst>
          </p:cNvPr>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156335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390461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83B80-FF7C-3813-F54B-85CD0ACDF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6B44-1CC9-11CE-AF4E-41B9CC7A5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A53B8-3090-B675-1AF0-846F613B90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52B982-CF29-CEF4-3195-0ED28AE74E1D}"/>
              </a:ext>
            </a:extLst>
          </p:cNvPr>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1331252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968272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95055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65882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Economic changes could have led consumers to reduce their spending, thereby decreasing the volume of credit card transactions.</a:t>
            </a:r>
          </a:p>
          <a:p>
            <a:pPr marL="228600" indent="-228600">
              <a:buAutoNum type="arabicPeriod"/>
            </a:pPr>
            <a:r>
              <a:rPr lang="en-US" dirty="0"/>
              <a:t>There might be a shift towards alternative payment methods such as digital wallets or cryptocurrencies, impacting credit card usage.</a:t>
            </a:r>
          </a:p>
          <a:p>
            <a:pPr marL="228600" indent="-228600">
              <a:buAutoNum type="arabicPeriod"/>
            </a:pPr>
            <a:r>
              <a:rPr lang="en-US" dirty="0"/>
              <a:t>During the COVID-19 pandemic, consumers were more inclined to use credit cards for transactions. However, as the situation normalized in 2023, there may have been a resurgence in in-person cash transactions.</a:t>
            </a:r>
          </a:p>
          <a:p>
            <a:pPr marL="0" indent="0">
              <a:buNone/>
            </a:pPr>
            <a:r>
              <a:rPr lang="en-US" dirty="0"/>
              <a:t>These hypotheses, while plausible, are speculative due to the constraints of the dataset. Further investigation is recommended to confirm these assumptions and develop strategies to address the decline in credit card transactions.</a:t>
            </a:r>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374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10/21/24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10/21/24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5" r:id="rId15"/>
    <p:sldLayoutId id="2147483687" r:id="rId16"/>
    <p:sldLayoutId id="2147483691" r:id="rId17"/>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4fa292fd293f89402.gradio.live/"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public.tableau.com/app/profile/janhavi.bharati/viz/Project4_17290938313380/Dashboard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38" name="Straight Connector 11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52" name="Rectangle 115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1157111" y="254955"/>
            <a:ext cx="9665212" cy="1292633"/>
          </a:xfrm>
        </p:spPr>
        <p:txBody>
          <a:bodyPr vert="horz" lIns="91440" tIns="45720" rIns="91440" bIns="45720" rtlCol="0" anchor="b">
            <a:normAutofit/>
          </a:bodyPr>
          <a:lstStyle/>
          <a:p>
            <a:r>
              <a:rPr lang="en-US" sz="4200" b="1" dirty="0">
                <a:solidFill>
                  <a:schemeClr val="tx2"/>
                </a:solidFill>
              </a:rPr>
              <a:t>Real Estate Price Prediction with Machine Learning</a:t>
            </a:r>
          </a:p>
        </p:txBody>
      </p:sp>
      <p:cxnSp>
        <p:nvCxnSpPr>
          <p:cNvPr id="1154" name="Straight Connector 115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3,071 Us Housing Market Images, Stock Photos, 3D objects, &amp; Vectors |  Shutterstock">
            <a:extLst>
              <a:ext uri="{FF2B5EF4-FFF2-40B4-BE49-F238E27FC236}">
                <a16:creationId xmlns:a16="http://schemas.microsoft.com/office/drawing/2014/main" id="{D8D6B9BB-815D-DD1B-F0A1-30713B8E9D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44"/>
          <a:stretch/>
        </p:blipFill>
        <p:spPr bwMode="auto">
          <a:xfrm>
            <a:off x="3593888" y="1889265"/>
            <a:ext cx="7033356" cy="4547456"/>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8B1C84-4085-6606-F3D1-6948EF7D511A}"/>
              </a:ext>
            </a:extLst>
          </p:cNvPr>
          <p:cNvSpPr txBox="1"/>
          <p:nvPr/>
        </p:nvSpPr>
        <p:spPr>
          <a:xfrm>
            <a:off x="845560" y="2382387"/>
            <a:ext cx="2486891" cy="2897973"/>
          </a:xfrm>
          <a:prstGeom prst="rect">
            <a:avLst/>
          </a:prstGeom>
          <a:noFill/>
        </p:spPr>
        <p:txBody>
          <a:bodyPr wrap="square">
            <a:spAutoFit/>
          </a:bodyPr>
          <a:lstStyle/>
          <a:p>
            <a:pPr marL="0" marR="0" lvl="0" indent="-228600" algn="l" defTabSz="914400" rtl="0" eaLnBrk="1" fontAlgn="auto" latinLnBrk="0" hangingPunct="1">
              <a:lnSpc>
                <a:spcPct val="170000"/>
              </a:lnSpc>
              <a:spcBef>
                <a:spcPts val="1000"/>
              </a:spcBef>
              <a:spcAft>
                <a:spcPts val="0"/>
              </a:spcAft>
              <a:buClrTx/>
              <a:buSzPct val="80000"/>
              <a:buFont typeface="Arial" panose="020B0604020202020204" pitchFamily="34" charset="0"/>
              <a:buChar char="•"/>
              <a:tabLst/>
              <a:defRPr/>
            </a:pPr>
            <a:r>
              <a:rPr kumimoji="0" lang="en-US" sz="1800" b="1" i="0" u="none" strike="noStrike" kern="1200" cap="all" spc="0" normalizeH="0" baseline="0" noProof="0" dirty="0">
                <a:ln>
                  <a:noFill/>
                </a:ln>
                <a:solidFill>
                  <a:srgbClr val="001E2E"/>
                </a:solidFill>
                <a:effectLst/>
                <a:uLnTx/>
                <a:uFillTx/>
                <a:latin typeface="Univers Condensed Light"/>
                <a:ea typeface="+mn-ea"/>
                <a:cs typeface="+mn-cs"/>
              </a:rPr>
              <a:t>GABRIELA GRANDA</a:t>
            </a:r>
          </a:p>
          <a:p>
            <a:pPr marL="0" marR="0" lvl="0" indent="-228600" algn="l" defTabSz="914400" rtl="0" eaLnBrk="1" fontAlgn="auto" latinLnBrk="0" hangingPunct="1">
              <a:lnSpc>
                <a:spcPct val="170000"/>
              </a:lnSpc>
              <a:spcBef>
                <a:spcPts val="1000"/>
              </a:spcBef>
              <a:spcAft>
                <a:spcPts val="0"/>
              </a:spcAft>
              <a:buClrTx/>
              <a:buSzPct val="80000"/>
              <a:buFont typeface="Arial" panose="020B0604020202020204" pitchFamily="34" charset="0"/>
              <a:buChar char="•"/>
              <a:tabLst/>
              <a:defRPr/>
            </a:pPr>
            <a:r>
              <a:rPr kumimoji="0" lang="en-US" sz="1800" b="1" i="0" u="none" strike="noStrike" kern="1200" cap="all" spc="0" normalizeH="0" baseline="0" noProof="0" dirty="0">
                <a:ln>
                  <a:noFill/>
                </a:ln>
                <a:solidFill>
                  <a:srgbClr val="001E2E"/>
                </a:solidFill>
                <a:effectLst/>
                <a:uLnTx/>
                <a:uFillTx/>
                <a:latin typeface="Univers Condensed Light"/>
                <a:ea typeface="+mn-ea"/>
                <a:cs typeface="+mn-cs"/>
              </a:rPr>
              <a:t>JANHAVI BHARATI</a:t>
            </a:r>
          </a:p>
          <a:p>
            <a:pPr marL="0" marR="0" lvl="0" indent="-228600" algn="l" defTabSz="914400" rtl="0" eaLnBrk="1" fontAlgn="auto" latinLnBrk="0" hangingPunct="1">
              <a:lnSpc>
                <a:spcPct val="170000"/>
              </a:lnSpc>
              <a:spcBef>
                <a:spcPts val="1000"/>
              </a:spcBef>
              <a:spcAft>
                <a:spcPts val="0"/>
              </a:spcAft>
              <a:buClrTx/>
              <a:buSzPct val="80000"/>
              <a:buFont typeface="Arial" panose="020B0604020202020204" pitchFamily="34" charset="0"/>
              <a:buChar char="•"/>
              <a:tabLst/>
              <a:defRPr/>
            </a:pPr>
            <a:r>
              <a:rPr kumimoji="0" lang="en-US" sz="1800" b="1" i="0" u="none" strike="noStrike" kern="1200" cap="all" spc="0" normalizeH="0" baseline="0" noProof="0" dirty="0">
                <a:ln>
                  <a:noFill/>
                </a:ln>
                <a:solidFill>
                  <a:srgbClr val="001E2E"/>
                </a:solidFill>
                <a:effectLst/>
                <a:uLnTx/>
                <a:uFillTx/>
                <a:latin typeface="Univers Condensed Light"/>
                <a:ea typeface="+mn-ea"/>
                <a:cs typeface="+mn-cs"/>
              </a:rPr>
              <a:t>SANTIAGO CORTES</a:t>
            </a:r>
          </a:p>
          <a:p>
            <a:pPr marL="0" marR="0" lvl="0" indent="-228600" algn="l" defTabSz="914400" rtl="0" eaLnBrk="1" fontAlgn="auto" latinLnBrk="0" hangingPunct="1">
              <a:lnSpc>
                <a:spcPct val="170000"/>
              </a:lnSpc>
              <a:spcBef>
                <a:spcPts val="1000"/>
              </a:spcBef>
              <a:spcAft>
                <a:spcPts val="0"/>
              </a:spcAft>
              <a:buClrTx/>
              <a:buSzPct val="80000"/>
              <a:buFont typeface="Arial" panose="020B0604020202020204" pitchFamily="34" charset="0"/>
              <a:buChar char="•"/>
              <a:tabLst/>
              <a:defRPr/>
            </a:pPr>
            <a:r>
              <a:rPr kumimoji="0" lang="en-US" sz="1800" b="1" i="0" u="none" strike="noStrike" kern="1200" cap="all" spc="0" normalizeH="0" baseline="0" noProof="0" dirty="0">
                <a:ln>
                  <a:noFill/>
                </a:ln>
                <a:solidFill>
                  <a:srgbClr val="001E2E"/>
                </a:solidFill>
                <a:effectLst/>
                <a:uLnTx/>
                <a:uFillTx/>
                <a:latin typeface="Univers Condensed Light"/>
                <a:ea typeface="+mn-ea"/>
                <a:cs typeface="+mn-cs"/>
              </a:rPr>
              <a:t>MIGUEL GOMEZ</a:t>
            </a:r>
          </a:p>
          <a:p>
            <a:pPr marL="0" marR="0" lvl="0" indent="-228600" algn="l" defTabSz="914400" rtl="0" eaLnBrk="1" fontAlgn="auto" latinLnBrk="0" hangingPunct="1">
              <a:lnSpc>
                <a:spcPct val="170000"/>
              </a:lnSpc>
              <a:spcBef>
                <a:spcPts val="1000"/>
              </a:spcBef>
              <a:spcAft>
                <a:spcPts val="0"/>
              </a:spcAft>
              <a:buClrTx/>
              <a:buSzPct val="80000"/>
              <a:buFont typeface="Arial" panose="020B0604020202020204" pitchFamily="34" charset="0"/>
              <a:buChar char="•"/>
              <a:tabLst/>
              <a:defRPr/>
            </a:pPr>
            <a:r>
              <a:rPr kumimoji="0" lang="en-US" sz="1800" b="1" i="0" u="none" strike="noStrike" kern="1200" cap="all" spc="0" normalizeH="0" baseline="0" noProof="0" dirty="0">
                <a:ln>
                  <a:noFill/>
                </a:ln>
                <a:solidFill>
                  <a:srgbClr val="001E2E"/>
                </a:solidFill>
                <a:effectLst/>
                <a:uLnTx/>
                <a:uFillTx/>
                <a:latin typeface="Univers Condensed Light"/>
                <a:ea typeface="+mn-ea"/>
                <a:cs typeface="+mn-cs"/>
              </a:rPr>
              <a:t>THET WIN</a:t>
            </a:r>
          </a:p>
        </p:txBody>
      </p: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4B5A3-71A3-AC73-46C0-EE239867C3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609B429-3F18-193B-51B2-F27C25771E71}"/>
              </a:ext>
            </a:extLst>
          </p:cNvPr>
          <p:cNvSpPr>
            <a:spLocks noGrp="1"/>
          </p:cNvSpPr>
          <p:nvPr>
            <p:ph type="title"/>
          </p:nvPr>
        </p:nvSpPr>
        <p:spPr>
          <a:xfrm>
            <a:off x="877956" y="694144"/>
            <a:ext cx="7859644" cy="791291"/>
          </a:xfrm>
          <a:noFill/>
        </p:spPr>
        <p:txBody>
          <a:bodyPr/>
          <a:lstStyle/>
          <a:p>
            <a:r>
              <a:rPr lang="en-US" sz="2800" b="1" dirty="0">
                <a:solidFill>
                  <a:schemeClr val="accent5">
                    <a:lumMod val="50000"/>
                  </a:schemeClr>
                </a:solidFill>
              </a:rPr>
              <a:t>Cost of House Sold Over 10 Years Period in Illinois</a:t>
            </a:r>
          </a:p>
        </p:txBody>
      </p:sp>
      <p:sp>
        <p:nvSpPr>
          <p:cNvPr id="4" name="Content Placeholder 2">
            <a:extLst>
              <a:ext uri="{FF2B5EF4-FFF2-40B4-BE49-F238E27FC236}">
                <a16:creationId xmlns:a16="http://schemas.microsoft.com/office/drawing/2014/main" id="{2FAEBB5C-0256-55B8-A569-409D692CF372}"/>
              </a:ext>
            </a:extLst>
          </p:cNvPr>
          <p:cNvSpPr txBox="1">
            <a:spLocks/>
          </p:cNvSpPr>
          <p:nvPr/>
        </p:nvSpPr>
        <p:spPr>
          <a:xfrm>
            <a:off x="877956" y="1519444"/>
            <a:ext cx="8097078" cy="40504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home prices declined drastically from 2010 to 2021. The prices began to recover slightly in 2022.</a:t>
            </a:r>
            <a:endParaRPr lang="en-US" sz="1100" dirty="0"/>
          </a:p>
        </p:txBody>
      </p:sp>
      <p:pic>
        <p:nvPicPr>
          <p:cNvPr id="6" name="Picture 5">
            <a:extLst>
              <a:ext uri="{FF2B5EF4-FFF2-40B4-BE49-F238E27FC236}">
                <a16:creationId xmlns:a16="http://schemas.microsoft.com/office/drawing/2014/main" id="{E56976AE-C3C7-16FF-12F3-FCA6B61FCAFC}"/>
              </a:ext>
            </a:extLst>
          </p:cNvPr>
          <p:cNvPicPr>
            <a:picLocks noChangeAspect="1"/>
          </p:cNvPicPr>
          <p:nvPr/>
        </p:nvPicPr>
        <p:blipFill>
          <a:blip r:embed="rId3"/>
          <a:stretch>
            <a:fillRect/>
          </a:stretch>
        </p:blipFill>
        <p:spPr>
          <a:xfrm>
            <a:off x="2300342" y="2058752"/>
            <a:ext cx="6437258" cy="4340697"/>
          </a:xfrm>
          <a:prstGeom prst="rect">
            <a:avLst/>
          </a:prstGeom>
        </p:spPr>
      </p:pic>
    </p:spTree>
    <p:extLst>
      <p:ext uri="{BB962C8B-B14F-4D97-AF65-F5344CB8AC3E}">
        <p14:creationId xmlns:p14="http://schemas.microsoft.com/office/powerpoint/2010/main" val="48633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BE085-B806-264E-9397-0882B3C3467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15C196-C481-3957-44A0-C00A558F0A05}"/>
              </a:ext>
            </a:extLst>
          </p:cNvPr>
          <p:cNvSpPr>
            <a:spLocks noGrp="1"/>
          </p:cNvSpPr>
          <p:nvPr>
            <p:ph type="title"/>
          </p:nvPr>
        </p:nvSpPr>
        <p:spPr>
          <a:xfrm>
            <a:off x="830765" y="956263"/>
            <a:ext cx="8664418" cy="791291"/>
          </a:xfrm>
          <a:noFill/>
        </p:spPr>
        <p:txBody>
          <a:bodyPr/>
          <a:lstStyle/>
          <a:p>
            <a:r>
              <a:rPr lang="en-US" sz="4000" b="1" dirty="0">
                <a:solidFill>
                  <a:schemeClr val="accent5">
                    <a:lumMod val="50000"/>
                  </a:schemeClr>
                </a:solidFill>
              </a:rPr>
              <a:t>BUILDING The Model</a:t>
            </a:r>
          </a:p>
        </p:txBody>
      </p:sp>
      <p:sp>
        <p:nvSpPr>
          <p:cNvPr id="4" name="TextBox 3">
            <a:extLst>
              <a:ext uri="{FF2B5EF4-FFF2-40B4-BE49-F238E27FC236}">
                <a16:creationId xmlns:a16="http://schemas.microsoft.com/office/drawing/2014/main" id="{512E1EAB-F84B-04F0-E56E-654CEB43FDB2}"/>
              </a:ext>
            </a:extLst>
          </p:cNvPr>
          <p:cNvSpPr txBox="1"/>
          <p:nvPr/>
        </p:nvSpPr>
        <p:spPr>
          <a:xfrm>
            <a:off x="830765" y="2242854"/>
            <a:ext cx="10332536" cy="3054682"/>
          </a:xfrm>
          <a:prstGeom prst="rect">
            <a:avLst/>
          </a:prstGeom>
          <a:noFill/>
        </p:spPr>
        <p:txBody>
          <a:bodyPr wrap="square" rtlCol="0">
            <a:spAutoFit/>
          </a:bodyPr>
          <a:lstStyle/>
          <a:p>
            <a:endParaRPr lang="en-US" sz="1050" b="1" dirty="0"/>
          </a:p>
          <a:p>
            <a:r>
              <a:rPr lang="en-US" sz="2000" b="1" dirty="0"/>
              <a:t>Model Type</a:t>
            </a:r>
          </a:p>
          <a:p>
            <a:pPr marL="285750" indent="-285750">
              <a:buFont typeface="Arial" panose="020B0604020202020204" pitchFamily="34" charset="0"/>
              <a:buChar char="•"/>
            </a:pPr>
            <a:r>
              <a:rPr lang="en-US" sz="1600" dirty="0"/>
              <a:t>We trained a deep learning model using a neural network to predict property prices. We split the dataset into training and testing sets to evaluate model performance.</a:t>
            </a:r>
          </a:p>
          <a:p>
            <a:endParaRPr lang="en-US" dirty="0"/>
          </a:p>
          <a:p>
            <a:r>
              <a:rPr lang="en-US" b="1" dirty="0"/>
              <a:t>Preprocessing Steps:</a:t>
            </a:r>
          </a:p>
          <a:p>
            <a:pPr marL="285750" indent="-285750">
              <a:buFont typeface="Arial" panose="020B0604020202020204" pitchFamily="34" charset="0"/>
              <a:buChar char="•"/>
            </a:pPr>
            <a:r>
              <a:rPr lang="en-US" dirty="0"/>
              <a:t>We performed categorical encoding, feature scaling, and handled missing values before feeding the data into the model.</a:t>
            </a:r>
          </a:p>
          <a:p>
            <a:endParaRPr lang="en-US" sz="2400" dirty="0"/>
          </a:p>
          <a:p>
            <a:r>
              <a:rPr lang="en-US" b="1" dirty="0"/>
              <a:t>Model Performance:</a:t>
            </a:r>
          </a:p>
          <a:p>
            <a:pPr marL="285750" indent="-285750">
              <a:buFont typeface="Arial" panose="020B0604020202020204" pitchFamily="34" charset="0"/>
              <a:buChar char="•"/>
            </a:pPr>
            <a:r>
              <a:rPr lang="en-US" sz="1600" dirty="0"/>
              <a:t>Accuracy: 77%</a:t>
            </a:r>
          </a:p>
        </p:txBody>
      </p:sp>
    </p:spTree>
    <p:extLst>
      <p:ext uri="{BB962C8B-B14F-4D97-AF65-F5344CB8AC3E}">
        <p14:creationId xmlns:p14="http://schemas.microsoft.com/office/powerpoint/2010/main" val="15987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089F-460A-934A-C81E-F3182958DC5A}"/>
              </a:ext>
            </a:extLst>
          </p:cNvPr>
          <p:cNvSpPr>
            <a:spLocks noGrp="1"/>
          </p:cNvSpPr>
          <p:nvPr>
            <p:ph type="title"/>
          </p:nvPr>
        </p:nvSpPr>
        <p:spPr/>
        <p:txBody>
          <a:bodyPr/>
          <a:lstStyle/>
          <a:p>
            <a:r>
              <a:rPr lang="en-US" dirty="0"/>
              <a:t>Using the tool for live predicting</a:t>
            </a:r>
          </a:p>
        </p:txBody>
      </p:sp>
      <p:pic>
        <p:nvPicPr>
          <p:cNvPr id="8" name="Picture 7" descr="A group of cartoon clouds&#10;&#10;Description automatically generated">
            <a:hlinkClick r:id="rId2"/>
            <a:extLst>
              <a:ext uri="{FF2B5EF4-FFF2-40B4-BE49-F238E27FC236}">
                <a16:creationId xmlns:a16="http://schemas.microsoft.com/office/drawing/2014/main" id="{001A8952-4B60-03A1-F1F9-71237C58E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124" y="2257063"/>
            <a:ext cx="3652777" cy="3652777"/>
          </a:xfrm>
          <a:prstGeom prst="rect">
            <a:avLst/>
          </a:prstGeom>
        </p:spPr>
      </p:pic>
    </p:spTree>
    <p:extLst>
      <p:ext uri="{BB962C8B-B14F-4D97-AF65-F5344CB8AC3E}">
        <p14:creationId xmlns:p14="http://schemas.microsoft.com/office/powerpoint/2010/main" val="68858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E8CE1-5549-E131-4D4F-7407D51707F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17AC1D5-2B36-ECF4-37C9-A18E247E9332}"/>
              </a:ext>
            </a:extLst>
          </p:cNvPr>
          <p:cNvSpPr>
            <a:spLocks noGrp="1"/>
          </p:cNvSpPr>
          <p:nvPr>
            <p:ph type="title"/>
          </p:nvPr>
        </p:nvSpPr>
        <p:spPr>
          <a:xfrm>
            <a:off x="877956" y="235789"/>
            <a:ext cx="7917701" cy="791291"/>
          </a:xfrm>
          <a:noFill/>
        </p:spPr>
        <p:txBody>
          <a:bodyPr/>
          <a:lstStyle/>
          <a:p>
            <a:r>
              <a:rPr lang="en-US" b="1" dirty="0">
                <a:solidFill>
                  <a:schemeClr val="accent5">
                    <a:lumMod val="50000"/>
                  </a:schemeClr>
                </a:solidFill>
              </a:rPr>
              <a:t>VISUALIZATION USING TABLEAU</a:t>
            </a:r>
          </a:p>
        </p:txBody>
      </p:sp>
      <p:pic>
        <p:nvPicPr>
          <p:cNvPr id="4" name="Picture 3">
            <a:extLst>
              <a:ext uri="{FF2B5EF4-FFF2-40B4-BE49-F238E27FC236}">
                <a16:creationId xmlns:a16="http://schemas.microsoft.com/office/drawing/2014/main" id="{131D6E6D-442C-7EFC-79A3-37F600F4BD68}"/>
              </a:ext>
            </a:extLst>
          </p:cNvPr>
          <p:cNvPicPr>
            <a:picLocks noChangeAspect="1"/>
          </p:cNvPicPr>
          <p:nvPr/>
        </p:nvPicPr>
        <p:blipFill>
          <a:blip r:embed="rId3"/>
          <a:stretch>
            <a:fillRect/>
          </a:stretch>
        </p:blipFill>
        <p:spPr>
          <a:xfrm>
            <a:off x="1769608" y="1450605"/>
            <a:ext cx="8652783" cy="5097977"/>
          </a:xfrm>
          <a:prstGeom prst="rect">
            <a:avLst/>
          </a:prstGeom>
        </p:spPr>
      </p:pic>
      <p:sp>
        <p:nvSpPr>
          <p:cNvPr id="5" name="TextBox 4">
            <a:extLst>
              <a:ext uri="{FF2B5EF4-FFF2-40B4-BE49-F238E27FC236}">
                <a16:creationId xmlns:a16="http://schemas.microsoft.com/office/drawing/2014/main" id="{8598CEBB-12C0-19B0-4B8E-6A0D233D0D8E}"/>
              </a:ext>
            </a:extLst>
          </p:cNvPr>
          <p:cNvSpPr txBox="1"/>
          <p:nvPr/>
        </p:nvSpPr>
        <p:spPr>
          <a:xfrm>
            <a:off x="954930" y="1019687"/>
            <a:ext cx="7492757" cy="338554"/>
          </a:xfrm>
          <a:prstGeom prst="rect">
            <a:avLst/>
          </a:prstGeom>
          <a:noFill/>
        </p:spPr>
        <p:txBody>
          <a:bodyPr wrap="none" rtlCol="0">
            <a:spAutoFit/>
          </a:bodyPr>
          <a:lstStyle/>
          <a:p>
            <a:r>
              <a:rPr lang="en-US" sz="1600" dirty="0">
                <a:solidFill>
                  <a:srgbClr val="0000FF"/>
                </a:solidFill>
                <a:hlinkClick r:id="rId4"/>
              </a:rPr>
              <a:t>https://public.tableau.com/app/profile/janhavi.bharati/viz/Project4_17290938313380/Dashboard1</a:t>
            </a:r>
            <a:endParaRPr lang="en-US" sz="1600" dirty="0">
              <a:solidFill>
                <a:srgbClr val="0000FF"/>
              </a:solidFill>
            </a:endParaRPr>
          </a:p>
        </p:txBody>
      </p:sp>
    </p:spTree>
    <p:extLst>
      <p:ext uri="{BB962C8B-B14F-4D97-AF65-F5344CB8AC3E}">
        <p14:creationId xmlns:p14="http://schemas.microsoft.com/office/powerpoint/2010/main" val="224456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47" name="Straight Connector 1024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49" name="Straight Connector 1024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51" name="Straight Connector 102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53" name="Straight Connector 1025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55" name="Straight Connector 1025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57" name="Straight Connector 1025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59" name="Straight Connector 1025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261" name="Rectangle 10260">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3" name="Rectangle 10262">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65" name="Straight Connector 1026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67" name="Straight Connector 10266">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4 Primary Factors that Influence Home Values - Maleno">
            <a:extLst>
              <a:ext uri="{FF2B5EF4-FFF2-40B4-BE49-F238E27FC236}">
                <a16:creationId xmlns:a16="http://schemas.microsoft.com/office/drawing/2014/main" id="{9864FCCC-A8FF-4B2E-E733-E415D0E6C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11" r="-1" b="-1"/>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03768" y="1127237"/>
            <a:ext cx="6515100" cy="2492263"/>
          </a:xfrm>
        </p:spPr>
        <p:txBody>
          <a:bodyPr vert="horz" lIns="91440" tIns="45720" rIns="91440" bIns="45720" rtlCol="0" anchor="b">
            <a:normAutofit/>
          </a:bodyPr>
          <a:lstStyle/>
          <a:p>
            <a:pPr algn="l"/>
            <a:r>
              <a:rPr lang="en-US" sz="6600" b="1" i="1" kern="1200" cap="all" baseline="0" dirty="0">
                <a:solidFill>
                  <a:srgbClr val="FFFFFF"/>
                </a:solidFill>
                <a:effectLst>
                  <a:outerShdw blurRad="38100" dist="38100" dir="2700000" algn="tl">
                    <a:srgbClr val="000000">
                      <a:alpha val="43137"/>
                    </a:srgbClr>
                  </a:outerShdw>
                </a:effectLst>
                <a:latin typeface="+mj-lt"/>
                <a:ea typeface="+mj-ea"/>
                <a:cs typeface="+mj-cs"/>
              </a:rPr>
              <a:t>Conclusion &amp; INSIGHTS</a:t>
            </a:r>
          </a:p>
        </p:txBody>
      </p:sp>
    </p:spTree>
    <p:extLst>
      <p:ext uri="{BB962C8B-B14F-4D97-AF65-F5344CB8AC3E}">
        <p14:creationId xmlns:p14="http://schemas.microsoft.com/office/powerpoint/2010/main" val="415053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BE1122-221E-EE55-F0A3-A3D696720AF0}"/>
            </a:ext>
          </a:extLst>
        </p:cNvPr>
        <p:cNvGrpSpPr/>
        <p:nvPr/>
      </p:nvGrpSpPr>
      <p:grpSpPr>
        <a:xfrm>
          <a:off x="0" y="0"/>
          <a:ext cx="0" cy="0"/>
          <a:chOff x="0" y="0"/>
          <a:chExt cx="0" cy="0"/>
        </a:xfrm>
      </p:grpSpPr>
      <p:cxnSp>
        <p:nvCxnSpPr>
          <p:cNvPr id="12377" name="Straight Connector 1237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79" name="Straight Connector 1237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81" name="Straight Connector 1238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83" name="Straight Connector 1238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85" name="Straight Connector 1238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87" name="Straight Connector 1238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89" name="Straight Connector 1238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391" name="Rectangle 12390">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3" name="Rectangle 1239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5CA2EB9-9840-E44A-C2DC-9AC09CF2DBA4}"/>
              </a:ext>
            </a:extLst>
          </p:cNvPr>
          <p:cNvSpPr>
            <a:spLocks noGrp="1"/>
          </p:cNvSpPr>
          <p:nvPr>
            <p:ph type="title"/>
          </p:nvPr>
        </p:nvSpPr>
        <p:spPr>
          <a:xfrm>
            <a:off x="1890215" y="511309"/>
            <a:ext cx="9345550" cy="1221957"/>
          </a:xfrm>
        </p:spPr>
        <p:txBody>
          <a:bodyPr vert="horz" lIns="91440" tIns="45720" rIns="91440" bIns="45720" rtlCol="0" anchor="ctr">
            <a:normAutofit/>
          </a:bodyPr>
          <a:lstStyle/>
          <a:p>
            <a:pPr algn="ctr"/>
            <a:r>
              <a:rPr lang="en-US" sz="4400" b="1" dirty="0">
                <a:solidFill>
                  <a:schemeClr val="accent5">
                    <a:lumMod val="50000"/>
                  </a:schemeClr>
                </a:solidFill>
              </a:rPr>
              <a:t>SUMMARY</a:t>
            </a:r>
          </a:p>
        </p:txBody>
      </p:sp>
      <p:pic>
        <p:nvPicPr>
          <p:cNvPr id="6" name="Picture 5">
            <a:extLst>
              <a:ext uri="{FF2B5EF4-FFF2-40B4-BE49-F238E27FC236}">
                <a16:creationId xmlns:a16="http://schemas.microsoft.com/office/drawing/2014/main" id="{48A11E43-E052-70BE-0AF5-4AE7F7D27E8B}"/>
              </a:ext>
            </a:extLst>
          </p:cNvPr>
          <p:cNvPicPr>
            <a:picLocks noChangeAspect="1"/>
          </p:cNvPicPr>
          <p:nvPr/>
        </p:nvPicPr>
        <p:blipFill>
          <a:blip r:embed="rId3"/>
          <a:srcRect l="14561" r="14266" b="1"/>
          <a:stretch/>
        </p:blipFill>
        <p:spPr>
          <a:xfrm>
            <a:off x="20" y="2009553"/>
            <a:ext cx="5188507" cy="4847794"/>
          </a:xfrm>
          <a:prstGeom prst="rect">
            <a:avLst/>
          </a:prstGeom>
        </p:spPr>
      </p:pic>
      <p:cxnSp>
        <p:nvCxnSpPr>
          <p:cNvPr id="12395" name="Straight Connector 12394">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03028"/>
            <a:ext cx="3296093" cy="17065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97" name="Straight Connector 12396">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1" idx="1"/>
          </p:cNvCxnSpPr>
          <p:nvPr>
            <p:extLst>
              <p:ext uri="{386F3935-93C4-4BCD-93E2-E3B085C9AB24}">
                <p16:designElem xmlns:p16="http://schemas.microsoft.com/office/powerpoint/2015/main" val="1"/>
              </p:ext>
            </p:extLst>
          </p:nvPr>
        </p:nvCxnSpPr>
        <p:spPr>
          <a:xfrm flipH="1">
            <a:off x="0" y="9137"/>
            <a:ext cx="5745707" cy="99596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399" name="Straight Connector 12398">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356946" y="9137"/>
            <a:ext cx="714366" cy="20004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401" name="Straight Connector 12400">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977116" y="9137"/>
            <a:ext cx="4214884" cy="7824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794FEB-1FFE-FA32-8775-D6627D4C3FFF}"/>
              </a:ext>
            </a:extLst>
          </p:cNvPr>
          <p:cNvSpPr txBox="1"/>
          <p:nvPr/>
        </p:nvSpPr>
        <p:spPr>
          <a:xfrm>
            <a:off x="5745707" y="2520209"/>
            <a:ext cx="5785303" cy="3602381"/>
          </a:xfrm>
          <a:prstGeom prst="rect">
            <a:avLst/>
          </a:prstGeom>
        </p:spPr>
        <p:txBody>
          <a:bodyPr vert="horz" lIns="91440" tIns="45720" rIns="91440" bIns="45720" rtlCol="0" anchor="ctr">
            <a:normAutofit fontScale="85000" lnSpcReduction="20000"/>
          </a:bodyPr>
          <a:lstStyle/>
          <a:p>
            <a:pPr marL="171450" indent="-228600">
              <a:spcAft>
                <a:spcPts val="600"/>
              </a:spcAft>
              <a:buSzPct val="80000"/>
              <a:buFont typeface="Arial" panose="020B0604020202020204" pitchFamily="34" charset="0"/>
              <a:buChar char="•"/>
            </a:pPr>
            <a:endParaRPr lang="en-US" dirty="0">
              <a:solidFill>
                <a:schemeClr val="tx2"/>
              </a:solidFill>
            </a:endParaRPr>
          </a:p>
          <a:p>
            <a:pPr marL="342900" indent="-228600">
              <a:spcAft>
                <a:spcPts val="600"/>
              </a:spcAft>
              <a:buSzPct val="80000"/>
              <a:buFont typeface="Arial" panose="020B0604020202020204" pitchFamily="34" charset="0"/>
              <a:buChar char="•"/>
            </a:pPr>
            <a:r>
              <a:rPr lang="en-US" dirty="0">
                <a:solidFill>
                  <a:schemeClr val="tx2"/>
                </a:solidFill>
              </a:rPr>
              <a:t>The model performed with 77% accuracy in predicting housing prices in Illinois.</a:t>
            </a:r>
          </a:p>
          <a:p>
            <a:pPr marL="342900" indent="-228600">
              <a:spcAft>
                <a:spcPts val="600"/>
              </a:spcAft>
              <a:buSzPct val="80000"/>
              <a:buFont typeface="Arial" panose="020B0604020202020204" pitchFamily="34" charset="0"/>
              <a:buChar char="•"/>
            </a:pPr>
            <a:r>
              <a:rPr lang="en-US" dirty="0">
                <a:solidFill>
                  <a:schemeClr val="tx2"/>
                </a:solidFill>
              </a:rPr>
              <a:t>Key influencing factors included house size, lot size, and the number of bedrooms.</a:t>
            </a:r>
          </a:p>
          <a:p>
            <a:pPr marL="342900" indent="-228600">
              <a:spcAft>
                <a:spcPts val="600"/>
              </a:spcAft>
              <a:buSzPct val="80000"/>
              <a:buFont typeface="Arial" panose="020B0604020202020204" pitchFamily="34" charset="0"/>
              <a:buChar char="•"/>
            </a:pPr>
            <a:r>
              <a:rPr lang="en-US" dirty="0">
                <a:solidFill>
                  <a:schemeClr val="tx2"/>
                </a:solidFill>
              </a:rPr>
              <a:t>Its important to mention that the model </a:t>
            </a:r>
            <a:r>
              <a:rPr lang="en-CA" dirty="0"/>
              <a:t>good for predicting house prices based on features in the present, but it does not perform well for predicting future prices unless we include time-based and economic indicators</a:t>
            </a:r>
          </a:p>
          <a:p>
            <a:pPr marL="342900" indent="-228600">
              <a:spcAft>
                <a:spcPts val="600"/>
              </a:spcAft>
              <a:buSzPct val="80000"/>
              <a:buFont typeface="Arial" panose="020B0604020202020204" pitchFamily="34" charset="0"/>
              <a:buChar char="•"/>
            </a:pPr>
            <a:r>
              <a:rPr lang="en-CA" dirty="0"/>
              <a:t>The current model is built to predict prices based on </a:t>
            </a:r>
            <a:r>
              <a:rPr lang="en-CA" b="1" dirty="0"/>
              <a:t>historical data</a:t>
            </a:r>
            <a:r>
              <a:rPr lang="en-CA" dirty="0"/>
              <a:t>. It relies on the relationships between features like house size, number of rooms, and location, and the target price in the data we provided.</a:t>
            </a:r>
            <a:endParaRPr lang="en-US" b="1" dirty="0">
              <a:solidFill>
                <a:schemeClr val="tx2"/>
              </a:solidFill>
            </a:endParaRPr>
          </a:p>
          <a:p>
            <a:pPr indent="-228600">
              <a:spcAft>
                <a:spcPts val="600"/>
              </a:spcAft>
              <a:buSzPct val="80000"/>
              <a:buFont typeface="Arial" panose="020B0604020202020204" pitchFamily="34" charset="0"/>
              <a:buChar char="•"/>
            </a:pPr>
            <a:endParaRPr lang="en-US" dirty="0">
              <a:solidFill>
                <a:schemeClr val="tx2"/>
              </a:solidFill>
            </a:endParaRPr>
          </a:p>
          <a:p>
            <a:pPr>
              <a:spcAft>
                <a:spcPts val="600"/>
              </a:spcAft>
              <a:buSzPct val="80000"/>
            </a:pPr>
            <a:r>
              <a:rPr lang="en-US" b="1" dirty="0">
                <a:solidFill>
                  <a:schemeClr val="tx2"/>
                </a:solidFill>
              </a:rPr>
              <a:t>Future Improvements:</a:t>
            </a:r>
          </a:p>
          <a:p>
            <a:pPr marL="285750" indent="-228600">
              <a:spcAft>
                <a:spcPts val="600"/>
              </a:spcAft>
              <a:buSzPct val="80000"/>
              <a:buFont typeface="Arial" panose="020B0604020202020204" pitchFamily="34" charset="0"/>
              <a:buChar char="•"/>
            </a:pPr>
            <a:r>
              <a:rPr lang="en-US" dirty="0">
                <a:solidFill>
                  <a:schemeClr val="tx2"/>
                </a:solidFill>
              </a:rPr>
              <a:t>Incorporating more advanced techniques and additional data could help improve the model's performance</a:t>
            </a:r>
          </a:p>
          <a:p>
            <a:pPr indent="-228600">
              <a:spcAft>
                <a:spcPts val="600"/>
              </a:spcAft>
              <a:buSzPct val="8000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35846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375" name="Straight Connector 1337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77" name="Straight Connector 1337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79" name="Straight Connector 1337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81" name="Straight Connector 1338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83" name="Straight Connector 1338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85" name="Straight Connector 1338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387" name="Straight Connector 1338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3389" name="Rectangle 1338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Premium Photo | Business meeting of real estate broker">
            <a:extLst>
              <a:ext uri="{FF2B5EF4-FFF2-40B4-BE49-F238E27FC236}">
                <a16:creationId xmlns:a16="http://schemas.microsoft.com/office/drawing/2014/main" id="{0BF7E8B2-2FB8-FEA0-ECA1-3312183B8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43" r="22717"/>
          <a:stretch/>
        </p:blipFill>
        <p:spPr bwMode="auto">
          <a:xfrm>
            <a:off x="6938682" y="10"/>
            <a:ext cx="5253320" cy="68579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5095011" cy="1738422"/>
          </a:xfrm>
        </p:spPr>
        <p:txBody>
          <a:bodyPr vert="horz" lIns="91440" tIns="45720" rIns="91440" bIns="45720" rtlCol="0" anchor="ctr">
            <a:normAutofit/>
          </a:bodyPr>
          <a:lstStyle/>
          <a:p>
            <a:r>
              <a:rPr lang="en-US" sz="3700" b="1" dirty="0">
                <a:solidFill>
                  <a:schemeClr val="accent5">
                    <a:lumMod val="50000"/>
                  </a:schemeClr>
                </a:solidFill>
              </a:rPr>
              <a:t>THANK YOU</a:t>
            </a:r>
            <a:br>
              <a:rPr lang="en-US" sz="3700" b="1" dirty="0">
                <a:solidFill>
                  <a:schemeClr val="accent5">
                    <a:lumMod val="50000"/>
                  </a:schemeClr>
                </a:solidFill>
              </a:rPr>
            </a:br>
            <a:br>
              <a:rPr lang="en-US" sz="3700" b="1" dirty="0">
                <a:solidFill>
                  <a:schemeClr val="accent5">
                    <a:lumMod val="50000"/>
                  </a:schemeClr>
                </a:solidFill>
              </a:rPr>
            </a:br>
            <a:r>
              <a:rPr lang="en-US" sz="3700" b="1" dirty="0">
                <a:solidFill>
                  <a:schemeClr val="accent5">
                    <a:lumMod val="50000"/>
                  </a:schemeClr>
                </a:solidFill>
              </a:rPr>
              <a:t>ANY QUESTIONS?</a:t>
            </a:r>
          </a:p>
        </p:txBody>
      </p:sp>
      <p:cxnSp>
        <p:nvCxnSpPr>
          <p:cNvPr id="13391" name="Straight Connector 1339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F75286F-E906-6306-A3A0-3E36CCBBA42D}"/>
              </a:ext>
            </a:extLst>
          </p:cNvPr>
          <p:cNvSpPr txBox="1">
            <a:spLocks/>
          </p:cNvSpPr>
          <p:nvPr/>
        </p:nvSpPr>
        <p:spPr>
          <a:xfrm>
            <a:off x="1104902" y="2623973"/>
            <a:ext cx="5487146" cy="3102345"/>
          </a:xfrm>
          <a:prstGeom prst="rect">
            <a:avLst/>
          </a:prstGeom>
        </p:spPr>
        <p:txBody>
          <a:bodyPr vert="horz" lIns="91440" tIns="45720" rIns="91440" bIns="45720" rtlCol="0" anchor="t"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1000"/>
              </a:spcBef>
              <a:buSzPct val="80000"/>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1000"/>
              </a:spcBef>
              <a:buSzPct val="80000"/>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1000"/>
              </a:spcBef>
              <a:buSzPct val="8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nSpc>
                <a:spcPct val="170000"/>
              </a:lnSpc>
              <a:buFont typeface="Arial" panose="020B0604020202020204" pitchFamily="34" charset="0"/>
              <a:buChar char="•"/>
            </a:pPr>
            <a:r>
              <a:rPr lang="en-US" b="1" dirty="0">
                <a:solidFill>
                  <a:schemeClr val="tx2"/>
                </a:solidFill>
              </a:rPr>
              <a:t>GABRIELA GRANDA</a:t>
            </a:r>
          </a:p>
          <a:p>
            <a:pPr indent="-228600">
              <a:lnSpc>
                <a:spcPct val="170000"/>
              </a:lnSpc>
              <a:buFont typeface="Arial" panose="020B0604020202020204" pitchFamily="34" charset="0"/>
              <a:buChar char="•"/>
            </a:pPr>
            <a:r>
              <a:rPr lang="en-US" b="1" dirty="0">
                <a:solidFill>
                  <a:schemeClr val="tx2"/>
                </a:solidFill>
              </a:rPr>
              <a:t>JANHAVI BHARATI</a:t>
            </a:r>
          </a:p>
          <a:p>
            <a:pPr indent="-228600">
              <a:lnSpc>
                <a:spcPct val="170000"/>
              </a:lnSpc>
              <a:buFont typeface="Arial" panose="020B0604020202020204" pitchFamily="34" charset="0"/>
              <a:buChar char="•"/>
            </a:pPr>
            <a:r>
              <a:rPr lang="en-US" b="1" dirty="0">
                <a:solidFill>
                  <a:schemeClr val="tx2"/>
                </a:solidFill>
              </a:rPr>
              <a:t>SANTIAGO CORTES</a:t>
            </a:r>
          </a:p>
          <a:p>
            <a:pPr indent="-228600">
              <a:lnSpc>
                <a:spcPct val="170000"/>
              </a:lnSpc>
              <a:buFont typeface="Arial" panose="020B0604020202020204" pitchFamily="34" charset="0"/>
              <a:buChar char="•"/>
            </a:pPr>
            <a:r>
              <a:rPr lang="en-US" b="1" dirty="0">
                <a:solidFill>
                  <a:schemeClr val="tx2"/>
                </a:solidFill>
              </a:rPr>
              <a:t>MIGUEL GOMEZ</a:t>
            </a:r>
          </a:p>
          <a:p>
            <a:pPr indent="-228600">
              <a:lnSpc>
                <a:spcPct val="170000"/>
              </a:lnSpc>
              <a:buFont typeface="Arial" panose="020B0604020202020204" pitchFamily="34" charset="0"/>
              <a:buChar char="•"/>
            </a:pPr>
            <a:r>
              <a:rPr lang="en-US" b="1" dirty="0">
                <a:solidFill>
                  <a:schemeClr val="tx2"/>
                </a:solidFill>
              </a:rPr>
              <a:t>THET WIN</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05" name="Straight Connector 210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12" name="Rectangle 2111">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50276" y="393811"/>
            <a:ext cx="4669789" cy="1066801"/>
          </a:xfrm>
        </p:spPr>
        <p:txBody>
          <a:bodyPr vert="horz" lIns="91440" tIns="45720" rIns="91440" bIns="45720" rtlCol="0" anchor="ctr">
            <a:normAutofit/>
          </a:bodyPr>
          <a:lstStyle/>
          <a:p>
            <a:r>
              <a:rPr lang="en-US" b="1" dirty="0">
                <a:solidFill>
                  <a:schemeClr val="accent5">
                    <a:lumMod val="50000"/>
                  </a:schemeClr>
                </a:solidFill>
              </a:rPr>
              <a:t>AGENDA</a:t>
            </a:r>
          </a:p>
        </p:txBody>
      </p:sp>
      <p:cxnSp>
        <p:nvCxnSpPr>
          <p:cNvPr id="2113" name="Straight Connector 21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57200" y="1387105"/>
            <a:ext cx="5578268" cy="5127985"/>
          </a:xfrm>
        </p:spPr>
        <p:txBody>
          <a:bodyPr vert="horz" lIns="91440" tIns="45720" rIns="91440" bIns="45720" rtlCol="0">
            <a:noAutofit/>
          </a:bodyPr>
          <a:lstStyle/>
          <a:p>
            <a:pPr indent="-228600">
              <a:lnSpc>
                <a:spcPct val="90000"/>
              </a:lnSpc>
              <a:spcBef>
                <a:spcPts val="0"/>
              </a:spcBef>
              <a:spcAft>
                <a:spcPts val="600"/>
              </a:spcAft>
              <a:buFont typeface="Arial" panose="020B0604020202020204" pitchFamily="34" charset="0"/>
              <a:buChar char="•"/>
            </a:pPr>
            <a:r>
              <a:rPr lang="en-US" sz="1400" b="1" dirty="0"/>
              <a:t>Introduction</a:t>
            </a:r>
          </a:p>
          <a:p>
            <a:pPr marL="742950" lvl="1" indent="-228600">
              <a:lnSpc>
                <a:spcPct val="90000"/>
              </a:lnSpc>
              <a:spcBef>
                <a:spcPts val="0"/>
              </a:spcBef>
              <a:spcAft>
                <a:spcPts val="600"/>
              </a:spcAft>
              <a:buFont typeface="Arial" panose="020B0604020202020204" pitchFamily="34" charset="0"/>
              <a:buChar char="•"/>
            </a:pPr>
            <a:r>
              <a:rPr lang="en-US" sz="1400" dirty="0"/>
              <a:t>Median sales price of single-family homes in the United States</a:t>
            </a:r>
          </a:p>
          <a:p>
            <a:pPr indent="-228600">
              <a:lnSpc>
                <a:spcPct val="90000"/>
              </a:lnSpc>
              <a:spcBef>
                <a:spcPts val="0"/>
              </a:spcBef>
              <a:spcAft>
                <a:spcPts val="600"/>
              </a:spcAft>
              <a:buFont typeface="Arial" panose="020B0604020202020204" pitchFamily="34" charset="0"/>
              <a:buChar char="•"/>
            </a:pPr>
            <a:r>
              <a:rPr lang="en-US" sz="1400" b="1" dirty="0"/>
              <a:t>Business Requirements</a:t>
            </a:r>
          </a:p>
          <a:p>
            <a:pPr marL="742950" lvl="1" indent="-228600">
              <a:lnSpc>
                <a:spcPct val="90000"/>
              </a:lnSpc>
              <a:spcBef>
                <a:spcPts val="0"/>
              </a:spcBef>
              <a:spcAft>
                <a:spcPts val="600"/>
              </a:spcAft>
              <a:buFont typeface="Arial" panose="020B0604020202020204" pitchFamily="34" charset="0"/>
              <a:buChar char="•"/>
            </a:pPr>
            <a:r>
              <a:rPr lang="en-US" sz="1400" dirty="0"/>
              <a:t>Current Status Evaluation</a:t>
            </a:r>
          </a:p>
          <a:p>
            <a:pPr marL="742950" lvl="1" indent="-228600">
              <a:lnSpc>
                <a:spcPct val="90000"/>
              </a:lnSpc>
              <a:spcBef>
                <a:spcPts val="0"/>
              </a:spcBef>
              <a:spcAft>
                <a:spcPts val="600"/>
              </a:spcAft>
              <a:buFont typeface="Arial" panose="020B0604020202020204" pitchFamily="34" charset="0"/>
              <a:buChar char="•"/>
            </a:pPr>
            <a:r>
              <a:rPr lang="en-US" sz="1400" dirty="0"/>
              <a:t>Key Questions</a:t>
            </a:r>
          </a:p>
          <a:p>
            <a:pPr indent="-228600">
              <a:lnSpc>
                <a:spcPct val="90000"/>
              </a:lnSpc>
              <a:spcBef>
                <a:spcPts val="0"/>
              </a:spcBef>
              <a:spcAft>
                <a:spcPts val="600"/>
              </a:spcAft>
              <a:buFont typeface="Arial" panose="020B0604020202020204" pitchFamily="34" charset="0"/>
              <a:buChar char="•"/>
            </a:pPr>
            <a:r>
              <a:rPr lang="en-US" sz="1400" b="1" dirty="0"/>
              <a:t>Data Analytics &amp; Visualization</a:t>
            </a:r>
          </a:p>
          <a:p>
            <a:pPr marL="742950" lvl="1" indent="-228600">
              <a:lnSpc>
                <a:spcPct val="90000"/>
              </a:lnSpc>
              <a:spcBef>
                <a:spcPts val="0"/>
              </a:spcBef>
              <a:spcAft>
                <a:spcPts val="600"/>
              </a:spcAft>
              <a:buFont typeface="Arial" panose="020B0604020202020204" pitchFamily="34" charset="0"/>
              <a:buChar char="•"/>
            </a:pPr>
            <a:r>
              <a:rPr lang="en-US" sz="1400" dirty="0"/>
              <a:t>Defining Source Data</a:t>
            </a:r>
          </a:p>
          <a:p>
            <a:pPr marL="742950" lvl="1" indent="-228600">
              <a:lnSpc>
                <a:spcPct val="90000"/>
              </a:lnSpc>
              <a:spcBef>
                <a:spcPts val="0"/>
              </a:spcBef>
              <a:spcAft>
                <a:spcPts val="600"/>
              </a:spcAft>
              <a:buFont typeface="Arial" panose="020B0604020202020204" pitchFamily="34" charset="0"/>
              <a:buChar char="•"/>
            </a:pPr>
            <a:r>
              <a:rPr lang="en-US" sz="1400" dirty="0"/>
              <a:t>Median Size of The House</a:t>
            </a:r>
          </a:p>
          <a:p>
            <a:pPr marL="742950" lvl="1" indent="-228600">
              <a:lnSpc>
                <a:spcPct val="90000"/>
              </a:lnSpc>
              <a:spcBef>
                <a:spcPts val="0"/>
              </a:spcBef>
              <a:spcAft>
                <a:spcPts val="600"/>
              </a:spcAft>
              <a:buFont typeface="Arial" panose="020B0604020202020204" pitchFamily="34" charset="0"/>
              <a:buChar char="•"/>
            </a:pPr>
            <a:r>
              <a:rPr lang="en-US" sz="1400" dirty="0"/>
              <a:t>Cost of House Sold Trend</a:t>
            </a:r>
          </a:p>
          <a:p>
            <a:pPr marL="742950" lvl="1" indent="-228600">
              <a:lnSpc>
                <a:spcPct val="90000"/>
              </a:lnSpc>
              <a:spcBef>
                <a:spcPts val="0"/>
              </a:spcBef>
              <a:spcAft>
                <a:spcPts val="600"/>
              </a:spcAft>
              <a:buFont typeface="Arial" panose="020B0604020202020204" pitchFamily="34" charset="0"/>
              <a:buChar char="•"/>
            </a:pPr>
            <a:r>
              <a:rPr lang="en-US" sz="1400" dirty="0"/>
              <a:t>Building The Model</a:t>
            </a:r>
          </a:p>
          <a:p>
            <a:pPr marL="742950" lvl="1" indent="-228600">
              <a:lnSpc>
                <a:spcPct val="90000"/>
              </a:lnSpc>
              <a:spcBef>
                <a:spcPts val="0"/>
              </a:spcBef>
              <a:spcAft>
                <a:spcPts val="600"/>
              </a:spcAft>
              <a:buFont typeface="Arial" panose="020B0604020202020204" pitchFamily="34" charset="0"/>
              <a:buChar char="•"/>
            </a:pPr>
            <a:r>
              <a:rPr lang="en-US" sz="1400" dirty="0"/>
              <a:t>Visualization Using Tableau</a:t>
            </a:r>
          </a:p>
          <a:p>
            <a:pPr indent="-228600">
              <a:lnSpc>
                <a:spcPct val="90000"/>
              </a:lnSpc>
              <a:spcBef>
                <a:spcPts val="0"/>
              </a:spcBef>
              <a:spcAft>
                <a:spcPts val="600"/>
              </a:spcAft>
              <a:buFont typeface="Arial" panose="020B0604020202020204" pitchFamily="34" charset="0"/>
              <a:buChar char="•"/>
            </a:pPr>
            <a:r>
              <a:rPr lang="en-US" sz="1400" b="1" dirty="0"/>
              <a:t>Conclusion &amp; Insights</a:t>
            </a:r>
          </a:p>
          <a:p>
            <a:pPr marL="742950" lvl="1" indent="-228600">
              <a:lnSpc>
                <a:spcPct val="90000"/>
              </a:lnSpc>
              <a:spcBef>
                <a:spcPts val="0"/>
              </a:spcBef>
              <a:spcAft>
                <a:spcPts val="600"/>
              </a:spcAft>
              <a:buFont typeface="Arial" panose="020B0604020202020204" pitchFamily="34" charset="0"/>
              <a:buChar char="•"/>
            </a:pPr>
            <a:r>
              <a:rPr lang="en-US" sz="1400" dirty="0"/>
              <a:t>Summary</a:t>
            </a:r>
          </a:p>
          <a:p>
            <a:pPr marL="742950" lvl="1" indent="-228600">
              <a:lnSpc>
                <a:spcPct val="90000"/>
              </a:lnSpc>
              <a:spcBef>
                <a:spcPts val="0"/>
              </a:spcBef>
              <a:spcAft>
                <a:spcPts val="600"/>
              </a:spcAft>
              <a:buFont typeface="Arial" panose="020B0604020202020204" pitchFamily="34" charset="0"/>
              <a:buChar char="•"/>
            </a:pPr>
            <a:r>
              <a:rPr lang="en-US" sz="1400" dirty="0"/>
              <a:t>Future Improvements</a:t>
            </a:r>
          </a:p>
        </p:txBody>
      </p:sp>
      <p:pic>
        <p:nvPicPr>
          <p:cNvPr id="2050" name="Picture 2" descr="How To Invest In Real Estate In 2024 | Bankrate">
            <a:extLst>
              <a:ext uri="{FF2B5EF4-FFF2-40B4-BE49-F238E27FC236}">
                <a16:creationId xmlns:a16="http://schemas.microsoft.com/office/drawing/2014/main" id="{05E56F63-0913-2E4A-9352-B1DAC6344D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43" r="32460"/>
          <a:stretch/>
        </p:blipFill>
        <p:spPr bwMode="auto">
          <a:xfrm>
            <a:off x="5731425" y="0"/>
            <a:ext cx="6460575" cy="685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20190" y="1394511"/>
            <a:ext cx="9144000" cy="1389929"/>
          </a:xfrm>
          <a:noFill/>
        </p:spPr>
        <p:txBody>
          <a:bodyPr anchor="b"/>
          <a:lstStyle/>
          <a:p>
            <a:r>
              <a:rPr lang="en-US" sz="4800" b="1" dirty="0">
                <a:solidFill>
                  <a:schemeClr val="accent5">
                    <a:lumMod val="50000"/>
                  </a:schemeClr>
                </a:solidFill>
              </a:rPr>
              <a:t>Introduction</a:t>
            </a:r>
          </a:p>
        </p:txBody>
      </p:sp>
      <p:sp>
        <p:nvSpPr>
          <p:cNvPr id="4" name="Picture Placeholder 3">
            <a:extLst>
              <a:ext uri="{FF2B5EF4-FFF2-40B4-BE49-F238E27FC236}">
                <a16:creationId xmlns:a16="http://schemas.microsoft.com/office/drawing/2014/main" id="{02B69A94-F7CD-DD93-B66F-E0241F2EBC3D}"/>
              </a:ext>
            </a:extLst>
          </p:cNvPr>
          <p:cNvSpPr>
            <a:spLocks noGrp="1"/>
          </p:cNvSpPr>
          <p:nvPr>
            <p:ph type="pic" sz="quarter" idx="13"/>
          </p:nvPr>
        </p:nvSpPr>
        <p:spPr/>
        <p:txBody>
          <a:bodyPr/>
          <a:lstStyle/>
          <a:p>
            <a:endParaRPr lang="en-US"/>
          </a:p>
        </p:txBody>
      </p:sp>
      <p:pic>
        <p:nvPicPr>
          <p:cNvPr id="3078" name="Picture 6" descr="In This Image Of Homes To Rent Background, Picture Of Houses With Vinyl  Siding, Vinyl, House Background Image And Wallpaper for Free Download">
            <a:extLst>
              <a:ext uri="{FF2B5EF4-FFF2-40B4-BE49-F238E27FC236}">
                <a16:creationId xmlns:a16="http://schemas.microsoft.com/office/drawing/2014/main" id="{A346EA20-7021-B4D6-8E2F-9FD1FF424B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53" b="13246"/>
          <a:stretch/>
        </p:blipFill>
        <p:spPr bwMode="auto">
          <a:xfrm>
            <a:off x="-7620" y="4171949"/>
            <a:ext cx="12199620" cy="26860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77956" y="389344"/>
            <a:ext cx="7917701" cy="791291"/>
          </a:xfrm>
          <a:noFill/>
        </p:spPr>
        <p:txBody>
          <a:bodyPr/>
          <a:lstStyle/>
          <a:p>
            <a:r>
              <a:rPr lang="en-US" sz="2000" b="1" dirty="0">
                <a:solidFill>
                  <a:schemeClr val="accent5">
                    <a:lumMod val="50000"/>
                  </a:schemeClr>
                </a:solidFill>
              </a:rPr>
              <a:t>Median sales price of existing single-family homes in the United States from 2000 to 2023</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877956" y="1296751"/>
            <a:ext cx="8097078" cy="590111"/>
          </a:xfrm>
          <a:noFill/>
        </p:spPr>
        <p:txBody>
          <a:bodyPr vert="horz" lIns="91440" tIns="45720" rIns="91440" bIns="45720" rtlCol="0" anchor="t">
            <a:normAutofit/>
          </a:bodyPr>
          <a:lstStyle/>
          <a:p>
            <a:r>
              <a:rPr lang="en-US" sz="1600" dirty="0"/>
              <a:t>Data shows the median price for an existing single-family home — as opposed to a newly built one — stood at $416,000 in June 2023.</a:t>
            </a:r>
            <a:endParaRPr lang="en-US" sz="1100" dirty="0"/>
          </a:p>
        </p:txBody>
      </p:sp>
      <p:pic>
        <p:nvPicPr>
          <p:cNvPr id="6" name="Picture 5">
            <a:extLst>
              <a:ext uri="{FF2B5EF4-FFF2-40B4-BE49-F238E27FC236}">
                <a16:creationId xmlns:a16="http://schemas.microsoft.com/office/drawing/2014/main" id="{2EBEF0E9-C179-57E8-BCC3-200B4EB20ED6}"/>
              </a:ext>
            </a:extLst>
          </p:cNvPr>
          <p:cNvPicPr>
            <a:picLocks noChangeAspect="1"/>
          </p:cNvPicPr>
          <p:nvPr/>
        </p:nvPicPr>
        <p:blipFill>
          <a:blip r:embed="rId3"/>
          <a:stretch>
            <a:fillRect/>
          </a:stretch>
        </p:blipFill>
        <p:spPr>
          <a:xfrm>
            <a:off x="877956" y="1886862"/>
            <a:ext cx="7511301" cy="4061541"/>
          </a:xfrm>
          <a:prstGeom prst="rect">
            <a:avLst/>
          </a:prstGeom>
        </p:spPr>
      </p:pic>
      <p:pic>
        <p:nvPicPr>
          <p:cNvPr id="5124" name="Picture 4" descr="Real estate concept House keys contract model on agents desk For Social  Media Post Size | Premium AI-generated image">
            <a:extLst>
              <a:ext uri="{FF2B5EF4-FFF2-40B4-BE49-F238E27FC236}">
                <a16:creationId xmlns:a16="http://schemas.microsoft.com/office/drawing/2014/main" id="{3769BA08-A590-6933-0230-1B716E1104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853"/>
          <a:stretch/>
        </p:blipFill>
        <p:spPr bwMode="auto">
          <a:xfrm>
            <a:off x="8975034" y="0"/>
            <a:ext cx="32357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81" name="Straight Connector 618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2" name="Straight Connector 618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3" name="Straight Connector 61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4" name="Straight Connector 618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5" name="Straight Connector 618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6" name="Straight Connector 618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87" name="Straight Connector 618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188" name="Rectangle 6187">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100+] Real Estate Agent Wallpapers | Wallpapers.com">
            <a:extLst>
              <a:ext uri="{FF2B5EF4-FFF2-40B4-BE49-F238E27FC236}">
                <a16:creationId xmlns:a16="http://schemas.microsoft.com/office/drawing/2014/main" id="{342DF904-EE4D-CA8B-DEBC-715F6D639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85" b="20185"/>
          <a:stretch/>
        </p:blipFill>
        <p:spPr bwMode="auto">
          <a:xfrm>
            <a:off x="20" y="10"/>
            <a:ext cx="12191979" cy="68579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189" name="Rectangle 6188">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90" name="Straight Connector 6189">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91" name="Straight Connector 6190">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501826" y="3532656"/>
            <a:ext cx="5662612" cy="2413708"/>
          </a:xfrm>
        </p:spPr>
        <p:txBody>
          <a:bodyPr vert="horz" lIns="91440" tIns="45720" rIns="91440" bIns="45720" rtlCol="0" anchor="b">
            <a:normAutofit/>
          </a:bodyPr>
          <a:lstStyle/>
          <a:p>
            <a:pPr algn="l"/>
            <a:r>
              <a:rPr lang="en-US" sz="4800" b="1" i="1" kern="1200" cap="all" baseline="0" dirty="0">
                <a:solidFill>
                  <a:schemeClr val="accent5">
                    <a:lumMod val="50000"/>
                  </a:schemeClr>
                </a:solidFill>
                <a:effectLst>
                  <a:outerShdw blurRad="38100" dist="38100" dir="2700000" algn="tl">
                    <a:srgbClr val="000000">
                      <a:alpha val="43137"/>
                    </a:srgbClr>
                  </a:outerShdw>
                </a:effectLst>
                <a:latin typeface="+mj-lt"/>
                <a:ea typeface="+mj-ea"/>
                <a:cs typeface="+mj-cs"/>
              </a:rPr>
              <a:t>Business Requirements</a:t>
            </a:r>
          </a:p>
        </p:txBody>
      </p:sp>
    </p:spTree>
    <p:extLst>
      <p:ext uri="{BB962C8B-B14F-4D97-AF65-F5344CB8AC3E}">
        <p14:creationId xmlns:p14="http://schemas.microsoft.com/office/powerpoint/2010/main" val="940401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206" name="Straight Connector 720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07" name="Straight Connector 720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08" name="Straight Connector 72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09" name="Straight Connector 720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10" name="Straight Connector 720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11" name="Straight Connector 721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12" name="Straight Connector 721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213" name="Rectangle 7212">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6C6FF6F-D1D7-A7C6-CCD7-F783B2C81892}"/>
              </a:ext>
            </a:extLst>
          </p:cNvPr>
          <p:cNvSpPr>
            <a:spLocks noGrp="1"/>
          </p:cNvSpPr>
          <p:nvPr>
            <p:ph type="title"/>
          </p:nvPr>
        </p:nvSpPr>
        <p:spPr>
          <a:xfrm>
            <a:off x="5155934" y="571501"/>
            <a:ext cx="6750566" cy="1219200"/>
          </a:xfrm>
        </p:spPr>
        <p:txBody>
          <a:bodyPr vert="horz" lIns="91440" tIns="45720" rIns="91440" bIns="45720" rtlCol="0" anchor="ctr">
            <a:normAutofit/>
          </a:bodyPr>
          <a:lstStyle/>
          <a:p>
            <a:r>
              <a:rPr lang="en-US" b="1" dirty="0">
                <a:solidFill>
                  <a:schemeClr val="accent5">
                    <a:lumMod val="50000"/>
                  </a:schemeClr>
                </a:solidFill>
              </a:rPr>
              <a:t>BUSINESS REQUIREMENTS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5146158" y="1865351"/>
            <a:ext cx="6238687" cy="4022650"/>
          </a:xfrm>
        </p:spPr>
        <p:txBody>
          <a:bodyPr vert="horz" lIns="91440" tIns="45720" rIns="91440" bIns="45720" rtlCol="0">
            <a:normAutofit/>
          </a:bodyPr>
          <a:lstStyle/>
          <a:p>
            <a:pPr>
              <a:lnSpc>
                <a:spcPct val="90000"/>
              </a:lnSpc>
              <a:tabLst>
                <a:tab pos="457200" algn="l"/>
              </a:tabLst>
            </a:pPr>
            <a:r>
              <a:rPr lang="en-US" sz="1600" b="1" dirty="0"/>
              <a:t>Current Status Evaluation</a:t>
            </a:r>
          </a:p>
          <a:p>
            <a:pPr>
              <a:lnSpc>
                <a:spcPct val="90000"/>
              </a:lnSpc>
              <a:tabLst>
                <a:tab pos="457200" algn="l"/>
              </a:tabLst>
            </a:pPr>
            <a:r>
              <a:rPr lang="en-US" sz="1600" dirty="0"/>
              <a:t>	In the competitive real estate market, predicting property prices accurately can provide critical insights for buyers, sellers, and investors.  </a:t>
            </a:r>
          </a:p>
          <a:p>
            <a:pPr>
              <a:lnSpc>
                <a:spcPct val="90000"/>
              </a:lnSpc>
              <a:tabLst>
                <a:tab pos="457200" algn="l"/>
              </a:tabLst>
            </a:pPr>
            <a:r>
              <a:rPr lang="en-US" sz="1600" dirty="0"/>
              <a:t>	In this project, we aim to build a machine learning model that predicts real estate prices based on various property features. The questions we will address today are: How accurately can we predict housing prices, and what are the most important factors influencing these prices?</a:t>
            </a:r>
          </a:p>
          <a:p>
            <a:pPr indent="-228600">
              <a:lnSpc>
                <a:spcPct val="90000"/>
              </a:lnSpc>
              <a:buFont typeface="Arial" panose="020B0604020202020204" pitchFamily="34" charset="0"/>
              <a:buChar char="•"/>
            </a:pPr>
            <a:endParaRPr lang="en-US" sz="1600" dirty="0"/>
          </a:p>
          <a:p>
            <a:pPr>
              <a:lnSpc>
                <a:spcPct val="90000"/>
              </a:lnSpc>
            </a:pPr>
            <a:r>
              <a:rPr lang="en-US" sz="1600" b="1" dirty="0"/>
              <a:t>Key Questions</a:t>
            </a:r>
          </a:p>
          <a:p>
            <a:pPr indent="-228600">
              <a:lnSpc>
                <a:spcPct val="90000"/>
              </a:lnSpc>
              <a:buFont typeface="Arial" panose="020B0604020202020204" pitchFamily="34" charset="0"/>
              <a:buChar char="•"/>
            </a:pPr>
            <a:r>
              <a:rPr lang="en-US" sz="1600" dirty="0"/>
              <a:t>"Can we predict property prices accurately using machine learning?"</a:t>
            </a:r>
          </a:p>
          <a:p>
            <a:pPr indent="-228600">
              <a:lnSpc>
                <a:spcPct val="90000"/>
              </a:lnSpc>
              <a:buFont typeface="Arial" panose="020B0604020202020204" pitchFamily="34" charset="0"/>
              <a:buChar char="•"/>
            </a:pPr>
            <a:r>
              <a:rPr lang="en-US" sz="1600" dirty="0"/>
              <a:t>"What are the key factors that influence housing prices?"</a:t>
            </a:r>
          </a:p>
        </p:txBody>
      </p:sp>
      <p:cxnSp>
        <p:nvCxnSpPr>
          <p:cNvPr id="7214" name="Straight Connector 7213">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170" name="Picture 2" descr="real estate agent handing over a house key desktop with tools wood swatches and computer on">
            <a:extLst>
              <a:ext uri="{FF2B5EF4-FFF2-40B4-BE49-F238E27FC236}">
                <a16:creationId xmlns:a16="http://schemas.microsoft.com/office/drawing/2014/main" id="{16E72519-263E-AF16-D119-6F92AEF9F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92" r="1" b="1"/>
          <a:stretch/>
        </p:blipFill>
        <p:spPr bwMode="auto">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199" name="Straight Connector 819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1" name="Straight Connector 820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3" name="Straight Connector 820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5" name="Straight Connector 820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7" name="Straight Connector 820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9" name="Straight Connector 820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11" name="Straight Connector 821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213" name="Rectangle 8212">
            <a:extLst>
              <a:ext uri="{FF2B5EF4-FFF2-40B4-BE49-F238E27FC236}">
                <a16:creationId xmlns:a16="http://schemas.microsoft.com/office/drawing/2014/main" id="{BEC7A4E9-48F9-45C7-80AD-BC890CC7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55,700+ Real Estate Market Statistics Stock Photos, Pictures &amp; Royalty-Free  Images - iStock">
            <a:extLst>
              <a:ext uri="{FF2B5EF4-FFF2-40B4-BE49-F238E27FC236}">
                <a16:creationId xmlns:a16="http://schemas.microsoft.com/office/drawing/2014/main" id="{54F15B91-3D83-2184-BB2A-D92701FAC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761" b="99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215" name="Rectangle 8214">
            <a:extLst>
              <a:ext uri="{FF2B5EF4-FFF2-40B4-BE49-F238E27FC236}">
                <a16:creationId xmlns:a16="http://schemas.microsoft.com/office/drawing/2014/main" id="{9AB0F0DA-94F3-44F9-8EC2-68A8974D4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704"/>
            <a:ext cx="12188952" cy="3191317"/>
          </a:xfrm>
          <a:prstGeom prst="rect">
            <a:avLst/>
          </a:prstGeom>
          <a:gradFill>
            <a:gsLst>
              <a:gs pos="42000">
                <a:srgbClr val="000000">
                  <a:alpha val="11000"/>
                </a:srgbClr>
              </a:gs>
              <a:gs pos="0">
                <a:srgbClr val="000000">
                  <a:alpha val="0"/>
                </a:srgbClr>
              </a:gs>
              <a:gs pos="100000">
                <a:srgbClr val="000000">
                  <a:alpha val="3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7" name="Rectangle 8216">
            <a:extLst>
              <a:ext uri="{FF2B5EF4-FFF2-40B4-BE49-F238E27FC236}">
                <a16:creationId xmlns:a16="http://schemas.microsoft.com/office/drawing/2014/main" id="{884DD8B0-40AF-4020-8C96-647535353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82343"/>
            <a:ext cx="12192000" cy="11993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19" name="Straight Connector 8218">
            <a:extLst>
              <a:ext uri="{FF2B5EF4-FFF2-40B4-BE49-F238E27FC236}">
                <a16:creationId xmlns:a16="http://schemas.microsoft.com/office/drawing/2014/main" id="{E439FEFA-9348-4293-8BE3-A839A728F9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892836"/>
            <a:ext cx="4963886" cy="9983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21" name="Straight Connector 8220">
            <a:extLst>
              <a:ext uri="{FF2B5EF4-FFF2-40B4-BE49-F238E27FC236}">
                <a16:creationId xmlns:a16="http://schemas.microsoft.com/office/drawing/2014/main" id="{D6EF1789-F770-4DEA-9FB9-FF3687CD3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1132766" cy="63752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23" name="Straight Connector 8222">
            <a:extLst>
              <a:ext uri="{FF2B5EF4-FFF2-40B4-BE49-F238E27FC236}">
                <a16:creationId xmlns:a16="http://schemas.microsoft.com/office/drawing/2014/main" id="{7281FC7E-935E-433B-B20A-09D9057E91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663219" y="0"/>
            <a:ext cx="4528780" cy="8052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25" name="Straight Connector 8224">
            <a:extLst>
              <a:ext uri="{FF2B5EF4-FFF2-40B4-BE49-F238E27FC236}">
                <a16:creationId xmlns:a16="http://schemas.microsoft.com/office/drawing/2014/main" id="{11666438-EE75-4103-A667-DA87DA25B3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052048"/>
            <a:ext cx="2713054" cy="28296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27" name="Straight Connector 8226">
            <a:extLst>
              <a:ext uri="{FF2B5EF4-FFF2-40B4-BE49-F238E27FC236}">
                <a16:creationId xmlns:a16="http://schemas.microsoft.com/office/drawing/2014/main" id="{1C2392E5-1604-427A-8091-D1CF6AB242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7" idx="3"/>
          </p:cNvCxnSpPr>
          <p:nvPr>
            <p:extLst>
              <p:ext uri="{386F3935-93C4-4BCD-93E2-E3B085C9AB24}">
                <p16:designElem xmlns:p16="http://schemas.microsoft.com/office/powerpoint/2015/main" val="1"/>
              </p:ext>
            </p:extLst>
          </p:nvPr>
        </p:nvCxnSpPr>
        <p:spPr>
          <a:xfrm flipH="1">
            <a:off x="8149214" y="6281997"/>
            <a:ext cx="4042786" cy="59965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29" name="Straight Connector 8228">
            <a:extLst>
              <a:ext uri="{FF2B5EF4-FFF2-40B4-BE49-F238E27FC236}">
                <a16:creationId xmlns:a16="http://schemas.microsoft.com/office/drawing/2014/main" id="{004A33F2-A7E2-46BA-B335-F897E96C8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1501254"/>
            <a:ext cx="589522" cy="53803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38020" y="368403"/>
            <a:ext cx="6692455" cy="1838232"/>
          </a:xfrm>
        </p:spPr>
        <p:txBody>
          <a:bodyPr vert="horz" lIns="91440" tIns="45720" rIns="91440" bIns="45720" rtlCol="0" anchor="t">
            <a:normAutofit/>
          </a:bodyPr>
          <a:lstStyle/>
          <a:p>
            <a:r>
              <a:rPr lang="en-US" sz="5400" b="1" i="1" kern="1200" cap="all" baseline="0" dirty="0">
                <a:solidFill>
                  <a:srgbClr val="FFFFFF"/>
                </a:solidFill>
                <a:effectLst>
                  <a:outerShdw blurRad="38100" dist="38100" dir="2700000" algn="tl">
                    <a:srgbClr val="000000">
                      <a:alpha val="43137"/>
                    </a:srgbClr>
                  </a:outerShdw>
                </a:effectLst>
                <a:latin typeface="+mj-lt"/>
                <a:ea typeface="+mj-ea"/>
                <a:cs typeface="+mj-cs"/>
              </a:rPr>
              <a:t>Data Analytics </a:t>
            </a:r>
            <a:br>
              <a:rPr lang="en-US" sz="5400" b="1" i="1" kern="1200" cap="all" baseline="0" dirty="0">
                <a:solidFill>
                  <a:srgbClr val="FFFFFF"/>
                </a:solidFill>
                <a:effectLst>
                  <a:outerShdw blurRad="38100" dist="38100" dir="2700000" algn="tl">
                    <a:srgbClr val="000000">
                      <a:alpha val="43137"/>
                    </a:srgbClr>
                  </a:outerShdw>
                </a:effectLst>
                <a:latin typeface="+mj-lt"/>
                <a:ea typeface="+mj-ea"/>
                <a:cs typeface="+mj-cs"/>
              </a:rPr>
            </a:br>
            <a:r>
              <a:rPr lang="en-US" sz="5400" b="1" i="1" kern="1200" cap="all" baseline="0" dirty="0">
                <a:solidFill>
                  <a:srgbClr val="FFFFFF"/>
                </a:solidFill>
                <a:effectLst>
                  <a:outerShdw blurRad="38100" dist="38100" dir="2700000" algn="tl">
                    <a:srgbClr val="000000">
                      <a:alpha val="43137"/>
                    </a:srgbClr>
                  </a:outerShdw>
                </a:effectLst>
                <a:latin typeface="+mj-lt"/>
                <a:ea typeface="+mj-ea"/>
                <a:cs typeface="+mj-cs"/>
              </a:rPr>
              <a:t>&amp; Visualization</a:t>
            </a:r>
          </a:p>
        </p:txBody>
      </p:sp>
    </p:spTree>
    <p:extLst>
      <p:ext uri="{BB962C8B-B14F-4D97-AF65-F5344CB8AC3E}">
        <p14:creationId xmlns:p14="http://schemas.microsoft.com/office/powerpoint/2010/main" val="327414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C6FF6F-D1D7-A7C6-CCD7-F783B2C81892}"/>
              </a:ext>
            </a:extLst>
          </p:cNvPr>
          <p:cNvSpPr>
            <a:spLocks noGrp="1"/>
          </p:cNvSpPr>
          <p:nvPr>
            <p:ph type="title"/>
          </p:nvPr>
        </p:nvSpPr>
        <p:spPr>
          <a:xfrm>
            <a:off x="830765" y="245063"/>
            <a:ext cx="8664418" cy="791291"/>
          </a:xfrm>
          <a:noFill/>
        </p:spPr>
        <p:txBody>
          <a:bodyPr/>
          <a:lstStyle/>
          <a:p>
            <a:r>
              <a:rPr lang="en-US" b="1" dirty="0">
                <a:solidFill>
                  <a:schemeClr val="accent5">
                    <a:lumMod val="50000"/>
                  </a:schemeClr>
                </a:solidFill>
              </a:rPr>
              <a:t>Defining SOURCE data</a:t>
            </a:r>
          </a:p>
        </p:txBody>
      </p:sp>
      <p:sp>
        <p:nvSpPr>
          <p:cNvPr id="4" name="TextBox 3">
            <a:extLst>
              <a:ext uri="{FF2B5EF4-FFF2-40B4-BE49-F238E27FC236}">
                <a16:creationId xmlns:a16="http://schemas.microsoft.com/office/drawing/2014/main" id="{DF92821A-B27D-19C9-3799-CF5529349C5D}"/>
              </a:ext>
            </a:extLst>
          </p:cNvPr>
          <p:cNvSpPr txBox="1"/>
          <p:nvPr/>
        </p:nvSpPr>
        <p:spPr>
          <a:xfrm>
            <a:off x="830764" y="1087154"/>
            <a:ext cx="10835271" cy="5247590"/>
          </a:xfrm>
          <a:prstGeom prst="rect">
            <a:avLst/>
          </a:prstGeom>
          <a:noFill/>
        </p:spPr>
        <p:txBody>
          <a:bodyPr wrap="square" rtlCol="0">
            <a:spAutoFit/>
          </a:bodyPr>
          <a:lstStyle/>
          <a:p>
            <a:r>
              <a:rPr lang="en-US" sz="1600" dirty="0"/>
              <a:t>Our dataset consists of over 1,000,000 real estate listings from across the U.S. broken down by State and Zip Code. But for this project, we focused on Illinois. We processed the data by handling missing values, categorically encoding non-numerical features, and scaling numerical ones. Features like house size and land area were essential for the model.</a:t>
            </a:r>
          </a:p>
          <a:p>
            <a:endParaRPr lang="en-US" sz="600" dirty="0"/>
          </a:p>
          <a:p>
            <a:endParaRPr lang="en-US" sz="900" b="1" dirty="0"/>
          </a:p>
          <a:p>
            <a:r>
              <a:rPr lang="en-US" sz="1600" b="1" dirty="0"/>
              <a:t>Target Variable</a:t>
            </a:r>
          </a:p>
          <a:p>
            <a:pPr marL="285750" indent="-285750">
              <a:buFont typeface="Arial" panose="020B0604020202020204" pitchFamily="34" charset="0"/>
              <a:buChar char="•"/>
            </a:pPr>
            <a:r>
              <a:rPr lang="en-US" sz="1600" dirty="0"/>
              <a:t>price (Housing price, it is either the current listing price or recently sold price if the house is sold recently)</a:t>
            </a:r>
          </a:p>
          <a:p>
            <a:endParaRPr lang="en-US" sz="1400" dirty="0"/>
          </a:p>
          <a:p>
            <a:r>
              <a:rPr lang="en-US" sz="1400" b="1" dirty="0"/>
              <a:t>F</a:t>
            </a:r>
            <a:r>
              <a:rPr lang="en-US" sz="1600" b="1" dirty="0"/>
              <a:t>eature Variables</a:t>
            </a:r>
          </a:p>
          <a:p>
            <a:pPr marL="285750" indent="-285750">
              <a:buFont typeface="Arial" panose="020B0604020202020204" pitchFamily="34" charset="0"/>
              <a:buChar char="•"/>
            </a:pPr>
            <a:r>
              <a:rPr lang="en-US" sz="1600" dirty="0"/>
              <a:t>brokered by (categorically encoded agency/broker)</a:t>
            </a:r>
          </a:p>
          <a:p>
            <a:pPr marL="285750" indent="-285750">
              <a:buFont typeface="Arial" panose="020B0604020202020204" pitchFamily="34" charset="0"/>
              <a:buChar char="•"/>
            </a:pPr>
            <a:r>
              <a:rPr lang="en-US" sz="1600" dirty="0"/>
              <a:t>status (Housing status - a. ready for sale or b. ready to build)</a:t>
            </a:r>
          </a:p>
          <a:p>
            <a:pPr marL="285750" indent="-285750">
              <a:buFont typeface="Arial" panose="020B0604020202020204" pitchFamily="34" charset="0"/>
              <a:buChar char="•"/>
            </a:pPr>
            <a:r>
              <a:rPr lang="en-US" sz="1600" dirty="0"/>
              <a:t>bed (# of beds)</a:t>
            </a:r>
          </a:p>
          <a:p>
            <a:pPr marL="285750" indent="-285750">
              <a:buFont typeface="Arial" panose="020B0604020202020204" pitchFamily="34" charset="0"/>
              <a:buChar char="•"/>
            </a:pPr>
            <a:r>
              <a:rPr lang="en-US" sz="1600" dirty="0"/>
              <a:t>bath (# of bathrooms)</a:t>
            </a:r>
          </a:p>
          <a:p>
            <a:pPr marL="285750" indent="-285750">
              <a:buFont typeface="Arial" panose="020B0604020202020204" pitchFamily="34" charset="0"/>
              <a:buChar char="•"/>
            </a:pPr>
            <a:r>
              <a:rPr lang="en-US" sz="1600" dirty="0" err="1"/>
              <a:t>acre_lot</a:t>
            </a:r>
            <a:r>
              <a:rPr lang="en-US" sz="1600" dirty="0"/>
              <a:t> (Property / Land size in acres)</a:t>
            </a:r>
          </a:p>
          <a:p>
            <a:pPr marL="285750" indent="-285750">
              <a:buFont typeface="Arial" panose="020B0604020202020204" pitchFamily="34" charset="0"/>
              <a:buChar char="•"/>
            </a:pPr>
            <a:r>
              <a:rPr lang="en-US" sz="1600" dirty="0"/>
              <a:t>street (categorically encoded street address)</a:t>
            </a:r>
          </a:p>
          <a:p>
            <a:pPr marL="285750" indent="-285750">
              <a:buFont typeface="Arial" panose="020B0604020202020204" pitchFamily="34" charset="0"/>
              <a:buChar char="•"/>
            </a:pPr>
            <a:r>
              <a:rPr lang="en-US" sz="1600" dirty="0"/>
              <a:t>city (city name)</a:t>
            </a:r>
          </a:p>
          <a:p>
            <a:pPr marL="285750" indent="-285750">
              <a:buFont typeface="Arial" panose="020B0604020202020204" pitchFamily="34" charset="0"/>
              <a:buChar char="•"/>
            </a:pPr>
            <a:r>
              <a:rPr lang="en-US" sz="1600" dirty="0"/>
              <a:t>state (state name)</a:t>
            </a:r>
          </a:p>
          <a:p>
            <a:pPr marL="285750" indent="-285750">
              <a:buFont typeface="Arial" panose="020B0604020202020204" pitchFamily="34" charset="0"/>
              <a:buChar char="•"/>
            </a:pPr>
            <a:r>
              <a:rPr lang="en-US" sz="1600" dirty="0" err="1"/>
              <a:t>zip_code</a:t>
            </a:r>
            <a:r>
              <a:rPr lang="en-US" sz="1600" dirty="0"/>
              <a:t> (postal code of the area)</a:t>
            </a:r>
          </a:p>
          <a:p>
            <a:pPr marL="285750" indent="-285750">
              <a:buFont typeface="Arial" panose="020B0604020202020204" pitchFamily="34" charset="0"/>
              <a:buChar char="•"/>
            </a:pPr>
            <a:r>
              <a:rPr lang="en-US" sz="1600" dirty="0" err="1"/>
              <a:t>house_size</a:t>
            </a:r>
            <a:r>
              <a:rPr lang="en-US" sz="1600" dirty="0"/>
              <a:t> (house area/size/living space in square feet)</a:t>
            </a:r>
          </a:p>
          <a:p>
            <a:pPr marL="285750" indent="-285750">
              <a:buFont typeface="Arial" panose="020B0604020202020204" pitchFamily="34" charset="0"/>
              <a:buChar char="•"/>
            </a:pPr>
            <a:r>
              <a:rPr lang="en-US" sz="1600" dirty="0" err="1"/>
              <a:t>prev_sold_date</a:t>
            </a:r>
            <a:r>
              <a:rPr lang="en-US" sz="1600" dirty="0"/>
              <a:t> (Previously sold date)</a:t>
            </a:r>
          </a:p>
          <a:p>
            <a:pPr marL="285750" indent="-285750">
              <a:buFont typeface="Arial" panose="020B0604020202020204" pitchFamily="34" charset="0"/>
              <a:buChar char="•"/>
            </a:pPr>
            <a:r>
              <a:rPr lang="en-US" sz="1600" dirty="0"/>
              <a:t>Preprocessing steps included handling missing values, categorical encoding, and scaling numerical features.</a:t>
            </a:r>
          </a:p>
          <a:p>
            <a:endParaRPr lang="en-US" dirty="0"/>
          </a:p>
        </p:txBody>
      </p:sp>
    </p:spTree>
    <p:extLst>
      <p:ext uri="{BB962C8B-B14F-4D97-AF65-F5344CB8AC3E}">
        <p14:creationId xmlns:p14="http://schemas.microsoft.com/office/powerpoint/2010/main" val="2215232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65E8D3-BD5A-42BB-F203-032E6643EA22}"/>
              </a:ext>
            </a:extLst>
          </p:cNvPr>
          <p:cNvPicPr>
            <a:picLocks noChangeAspect="1"/>
          </p:cNvPicPr>
          <p:nvPr/>
        </p:nvPicPr>
        <p:blipFill>
          <a:blip r:embed="rId3"/>
          <a:stretch>
            <a:fillRect/>
          </a:stretch>
        </p:blipFill>
        <p:spPr>
          <a:xfrm>
            <a:off x="1284356" y="1854665"/>
            <a:ext cx="8697844" cy="4154609"/>
          </a:xfrm>
          <a:prstGeom prst="rect">
            <a:avLst/>
          </a:prstGeom>
        </p:spPr>
      </p:pic>
      <p:sp>
        <p:nvSpPr>
          <p:cNvPr id="3" name="Title 1">
            <a:extLst>
              <a:ext uri="{FF2B5EF4-FFF2-40B4-BE49-F238E27FC236}">
                <a16:creationId xmlns:a16="http://schemas.microsoft.com/office/drawing/2014/main" id="{D9E2FE15-9BAC-AFEE-7D26-503926C6D184}"/>
              </a:ext>
            </a:extLst>
          </p:cNvPr>
          <p:cNvSpPr>
            <a:spLocks noGrp="1"/>
          </p:cNvSpPr>
          <p:nvPr>
            <p:ph type="title"/>
          </p:nvPr>
        </p:nvSpPr>
        <p:spPr>
          <a:xfrm>
            <a:off x="877956" y="389344"/>
            <a:ext cx="7917701" cy="791291"/>
          </a:xfrm>
          <a:noFill/>
        </p:spPr>
        <p:txBody>
          <a:bodyPr/>
          <a:lstStyle/>
          <a:p>
            <a:r>
              <a:rPr lang="en-US" b="1" dirty="0">
                <a:solidFill>
                  <a:schemeClr val="accent5">
                    <a:lumMod val="50000"/>
                  </a:schemeClr>
                </a:solidFill>
              </a:rPr>
              <a:t>House Median Size</a:t>
            </a:r>
          </a:p>
        </p:txBody>
      </p:sp>
      <p:sp>
        <p:nvSpPr>
          <p:cNvPr id="4" name="Content Placeholder 2">
            <a:extLst>
              <a:ext uri="{FF2B5EF4-FFF2-40B4-BE49-F238E27FC236}">
                <a16:creationId xmlns:a16="http://schemas.microsoft.com/office/drawing/2014/main" id="{80E7DEE9-F0F5-8429-2218-3F179299DC08}"/>
              </a:ext>
            </a:extLst>
          </p:cNvPr>
          <p:cNvSpPr txBox="1">
            <a:spLocks/>
          </p:cNvSpPr>
          <p:nvPr/>
        </p:nvSpPr>
        <p:spPr>
          <a:xfrm>
            <a:off x="877956" y="1296751"/>
            <a:ext cx="8097078" cy="40504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Cherry City, Roxana and Fillmore are the top 3 cities with largest homes being sold.</a:t>
            </a:r>
            <a:endParaRPr lang="en-US" sz="1100" dirty="0"/>
          </a:p>
        </p:txBody>
      </p:sp>
    </p:spTree>
    <p:extLst>
      <p:ext uri="{BB962C8B-B14F-4D97-AF65-F5344CB8AC3E}">
        <p14:creationId xmlns:p14="http://schemas.microsoft.com/office/powerpoint/2010/main" val="199453674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{33DC9FA5-EF9A-4BF8-85F5-11554C2EC06D}tf22797433_win32</Template>
  <TotalTime>3859</TotalTime>
  <Words>1070</Words>
  <Application>Microsoft Macintosh PowerPoint</Application>
  <PresentationFormat>Widescreen</PresentationFormat>
  <Paragraphs>114</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Univers Condensed Light</vt:lpstr>
      <vt:lpstr>Walbaum Display Light</vt:lpstr>
      <vt:lpstr>AngleLinesVTI</vt:lpstr>
      <vt:lpstr>Real Estate Price Prediction with Machine Learning</vt:lpstr>
      <vt:lpstr>AGENDA</vt:lpstr>
      <vt:lpstr>Introduction</vt:lpstr>
      <vt:lpstr>Median sales price of existing single-family homes in the United States from 2000 to 2023</vt:lpstr>
      <vt:lpstr>Business Requirements</vt:lpstr>
      <vt:lpstr>BUSINESS REQUIREMENTS</vt:lpstr>
      <vt:lpstr>Data Analytics  &amp; Visualization</vt:lpstr>
      <vt:lpstr>Defining SOURCE data</vt:lpstr>
      <vt:lpstr>House Median Size</vt:lpstr>
      <vt:lpstr>Cost of House Sold Over 10 Years Period in Illinois</vt:lpstr>
      <vt:lpstr>BUILDING The Model</vt:lpstr>
      <vt:lpstr>Using the tool for live predicting</vt:lpstr>
      <vt:lpstr>VISUALIZATION USING TABLEAU</vt:lpstr>
      <vt:lpstr>Conclusion &amp; INSIGHTS</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Thet Win</dc:creator>
  <cp:lastModifiedBy>Santiago Cortes</cp:lastModifiedBy>
  <cp:revision>87</cp:revision>
  <dcterms:created xsi:type="dcterms:W3CDTF">2024-06-18T23:05:50Z</dcterms:created>
  <dcterms:modified xsi:type="dcterms:W3CDTF">2024-10-21T21:39:55Z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